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1" r:id="rId7"/>
    <p:sldId id="268" r:id="rId8"/>
    <p:sldId id="271" r:id="rId9"/>
    <p:sldId id="270" r:id="rId10"/>
    <p:sldId id="273" r:id="rId11"/>
    <p:sldId id="272" r:id="rId12"/>
    <p:sldId id="262" r:id="rId13"/>
    <p:sldId id="263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12-3-2020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7462"/>
          </a:xfrm>
        </p:spPr>
        <p:txBody>
          <a:bodyPr/>
          <a:lstStyle/>
          <a:p>
            <a:r>
              <a:rPr lang="nl-NL" dirty="0" smtClean="0"/>
              <a:t>Plan van aanpak </a:t>
            </a:r>
            <a:br>
              <a:rPr lang="nl-NL" dirty="0" smtClean="0"/>
            </a:br>
            <a:r>
              <a:rPr lang="nl-NL" dirty="0" smtClean="0"/>
              <a:t>“Verhalencafé”</a:t>
            </a:r>
            <a:endParaRPr lang="nl-NL" dirty="0"/>
          </a:p>
        </p:txBody>
      </p:sp>
      <p:grpSp>
        <p:nvGrpSpPr>
          <p:cNvPr id="3" name="Groep 2"/>
          <p:cNvGrpSpPr/>
          <p:nvPr/>
        </p:nvGrpSpPr>
        <p:grpSpPr>
          <a:xfrm>
            <a:off x="3648614" y="2635130"/>
            <a:ext cx="4894772" cy="3499661"/>
            <a:chOff x="3816967" y="3183771"/>
            <a:chExt cx="4558067" cy="3147830"/>
          </a:xfrm>
        </p:grpSpPr>
        <p:grpSp>
          <p:nvGrpSpPr>
            <p:cNvPr id="4" name="Groep 3"/>
            <p:cNvGrpSpPr/>
            <p:nvPr/>
          </p:nvGrpSpPr>
          <p:grpSpPr>
            <a:xfrm>
              <a:off x="3816967" y="3183771"/>
              <a:ext cx="4558067" cy="3147830"/>
              <a:chOff x="1381125" y="4443210"/>
              <a:chExt cx="3320335" cy="2414789"/>
            </a:xfrm>
          </p:grpSpPr>
          <p:pic>
            <p:nvPicPr>
              <p:cNvPr id="6" name="Afbeelding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81125" y="4443210"/>
                <a:ext cx="3320335" cy="2414789"/>
              </a:xfrm>
              <a:prstGeom prst="rect">
                <a:avLst/>
              </a:prstGeom>
            </p:spPr>
          </p:pic>
          <p:pic>
            <p:nvPicPr>
              <p:cNvPr id="7" name="Afbeelding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36035" y="5911402"/>
                <a:ext cx="637782" cy="244483"/>
              </a:xfrm>
              <a:prstGeom prst="rect">
                <a:avLst/>
              </a:prstGeom>
            </p:spPr>
          </p:pic>
        </p:grpSp>
        <p:sp>
          <p:nvSpPr>
            <p:cNvPr id="5" name="Tekstvak 4"/>
            <p:cNvSpPr txBox="1"/>
            <p:nvPr/>
          </p:nvSpPr>
          <p:spPr>
            <a:xfrm>
              <a:off x="5316694" y="4182405"/>
              <a:ext cx="153299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800" b="1" dirty="0" smtClean="0">
                  <a:latin typeface="Harlow Solid Italic" panose="04030604020F02020D02" pitchFamily="82" charset="0"/>
                </a:rPr>
                <a:t>Verhalen</a:t>
              </a:r>
              <a:endParaRPr lang="nl-NL" sz="2000" b="1" dirty="0">
                <a:latin typeface="Harlow Solid Italic" panose="04030604020F02020D02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r>
              <a:rPr lang="nl-NL" dirty="0" smtClean="0"/>
              <a:t> Kwaliteitsbewaking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1672613" y="1421196"/>
            <a:ext cx="8846773" cy="4447589"/>
          </a:xfrm>
        </p:spPr>
        <p:txBody>
          <a:bodyPr>
            <a:normAutofit/>
          </a:bodyPr>
          <a:lstStyle/>
          <a:p>
            <a:r>
              <a:rPr lang="nl-NL" dirty="0" smtClean="0"/>
              <a:t>Wanneer is het project geslaagd?</a:t>
            </a:r>
          </a:p>
          <a:p>
            <a:endParaRPr lang="nl-NL" dirty="0"/>
          </a:p>
          <a:p>
            <a:r>
              <a:rPr lang="nl-NL" dirty="0" smtClean="0"/>
              <a:t>Gebruik de </a:t>
            </a:r>
            <a:r>
              <a:rPr lang="nl-NL" dirty="0" smtClean="0"/>
              <a:t>GIKOT </a:t>
            </a:r>
            <a:r>
              <a:rPr lang="nl-NL" dirty="0" smtClean="0"/>
              <a:t>methode</a:t>
            </a:r>
          </a:p>
          <a:p>
            <a:pPr lvl="1"/>
            <a:r>
              <a:rPr lang="nl-NL" b="1" dirty="0" smtClean="0"/>
              <a:t>G</a:t>
            </a:r>
            <a:r>
              <a:rPr lang="nl-NL" dirty="0" smtClean="0"/>
              <a:t>eld</a:t>
            </a:r>
            <a:endParaRPr lang="nl-NL" dirty="0"/>
          </a:p>
          <a:p>
            <a:pPr lvl="1"/>
            <a:r>
              <a:rPr lang="nl-NL" b="1" dirty="0"/>
              <a:t>I</a:t>
            </a:r>
            <a:r>
              <a:rPr lang="nl-NL" dirty="0"/>
              <a:t>nformatie</a:t>
            </a:r>
          </a:p>
          <a:p>
            <a:pPr lvl="1"/>
            <a:r>
              <a:rPr lang="nl-NL" b="1" dirty="0" smtClean="0"/>
              <a:t>K</a:t>
            </a:r>
            <a:r>
              <a:rPr lang="nl-NL" dirty="0" smtClean="0"/>
              <a:t>waliteit</a:t>
            </a:r>
            <a:endParaRPr lang="nl-NL" dirty="0"/>
          </a:p>
          <a:p>
            <a:pPr lvl="1"/>
            <a:r>
              <a:rPr lang="nl-NL" b="1" dirty="0"/>
              <a:t>O</a:t>
            </a:r>
            <a:r>
              <a:rPr lang="nl-NL" dirty="0"/>
              <a:t>rganisatie</a:t>
            </a:r>
          </a:p>
          <a:p>
            <a:pPr lvl="1"/>
            <a:r>
              <a:rPr lang="nl-NL" b="1" dirty="0"/>
              <a:t>T</a:t>
            </a:r>
            <a:r>
              <a:rPr lang="nl-NL" dirty="0"/>
              <a:t>ijd</a:t>
            </a:r>
          </a:p>
          <a:p>
            <a:pPr marL="0" indent="0">
              <a:buNone/>
            </a:pPr>
            <a:endParaRPr lang="nl-NL" sz="1000" dirty="0"/>
          </a:p>
          <a:p>
            <a:r>
              <a:rPr lang="nl-NL" dirty="0" smtClean="0"/>
              <a:t>Welke controles voer je uit?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74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r>
              <a:rPr lang="nl-NL" dirty="0" smtClean="0"/>
              <a:t> Kwaliteitsbewaking</a:t>
            </a:r>
            <a:endParaRPr lang="nl-NL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1952598-F46A-459C-B03E-470B11AB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731" y="1451905"/>
            <a:ext cx="7408538" cy="467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8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r>
              <a:rPr lang="nl-NL" dirty="0" smtClean="0"/>
              <a:t> Kwaliteitsbewaking</a:t>
            </a:r>
            <a:endParaRPr lang="nl-N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8103B2-BA6C-437D-890C-7CE3A96408B6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1357342" y="1400694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•"/>
              <a:defRPr/>
            </a:pPr>
            <a:r>
              <a:rPr lang="nl-NL" dirty="0" smtClean="0"/>
              <a:t>Planning vooraf (T)</a:t>
            </a:r>
          </a:p>
          <a:p>
            <a:pPr>
              <a:buFontTx/>
              <a:buChar char="•"/>
              <a:defRPr/>
            </a:pPr>
            <a:r>
              <a:rPr lang="nl-NL" dirty="0" smtClean="0"/>
              <a:t>Voortgangsbewaking (T, I)</a:t>
            </a:r>
          </a:p>
          <a:p>
            <a:pPr>
              <a:buFontTx/>
              <a:buChar char="•"/>
              <a:defRPr/>
            </a:pPr>
            <a:r>
              <a:rPr lang="nl-NL" dirty="0" smtClean="0"/>
              <a:t>Overleggen (I, O)</a:t>
            </a:r>
          </a:p>
          <a:p>
            <a:pPr>
              <a:buFontTx/>
              <a:buChar char="•"/>
              <a:defRPr/>
            </a:pPr>
            <a:r>
              <a:rPr lang="nl-NL" dirty="0" smtClean="0"/>
              <a:t>Planning aanpassen (T)</a:t>
            </a:r>
          </a:p>
          <a:p>
            <a:pPr>
              <a:buFontTx/>
              <a:buChar char="•"/>
              <a:defRPr/>
            </a:pPr>
            <a:r>
              <a:rPr lang="nl-NL" dirty="0" smtClean="0"/>
              <a:t>Bewaking budget (G)</a:t>
            </a:r>
          </a:p>
          <a:p>
            <a:pPr>
              <a:buFontTx/>
              <a:buChar char="•"/>
              <a:defRPr/>
            </a:pPr>
            <a:r>
              <a:rPr lang="nl-NL" dirty="0" smtClean="0"/>
              <a:t>Bewaking kwaliteit (K)</a:t>
            </a:r>
          </a:p>
          <a:p>
            <a:pPr>
              <a:buFontTx/>
              <a:buChar char="•"/>
              <a:defRPr/>
            </a:pPr>
            <a:r>
              <a:rPr lang="nl-NL" dirty="0" smtClean="0"/>
              <a:t>Verspreiding en archivering info (I)</a:t>
            </a:r>
          </a:p>
          <a:p>
            <a:pPr>
              <a:buFontTx/>
              <a:buChar char="•"/>
              <a:defRPr/>
            </a:pPr>
            <a:r>
              <a:rPr lang="nl-NL" dirty="0" smtClean="0"/>
              <a:t>Bewaking projectdoel (O)</a:t>
            </a:r>
          </a:p>
          <a:p>
            <a:pPr>
              <a:buFontTx/>
              <a:buChar char="•"/>
              <a:defRPr/>
            </a:pPr>
            <a:r>
              <a:rPr lang="nl-NL" dirty="0" smtClean="0"/>
              <a:t>Bedreigingen project (O)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8996234" y="2365131"/>
            <a:ext cx="30843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l-NL" sz="2800" b="1" dirty="0" smtClean="0">
                <a:solidFill>
                  <a:srgbClr val="002060"/>
                </a:solidFill>
              </a:rPr>
              <a:t>G</a:t>
            </a:r>
            <a:r>
              <a:rPr lang="nl-NL" sz="2800" dirty="0" smtClean="0">
                <a:solidFill>
                  <a:srgbClr val="002060"/>
                </a:solidFill>
              </a:rPr>
              <a:t>eld</a:t>
            </a:r>
            <a:endParaRPr lang="nl-NL" sz="2800" dirty="0">
              <a:solidFill>
                <a:srgbClr val="002060"/>
              </a:solidFill>
            </a:endParaRPr>
          </a:p>
          <a:p>
            <a:pPr lvl="1"/>
            <a:r>
              <a:rPr lang="nl-NL" sz="2800" b="1" dirty="0">
                <a:solidFill>
                  <a:srgbClr val="002060"/>
                </a:solidFill>
              </a:rPr>
              <a:t>I</a:t>
            </a:r>
            <a:r>
              <a:rPr lang="nl-NL" sz="2800" dirty="0">
                <a:solidFill>
                  <a:srgbClr val="002060"/>
                </a:solidFill>
              </a:rPr>
              <a:t>nformatie</a:t>
            </a:r>
          </a:p>
          <a:p>
            <a:pPr lvl="1"/>
            <a:r>
              <a:rPr lang="nl-NL" sz="2800" b="1" dirty="0">
                <a:solidFill>
                  <a:srgbClr val="002060"/>
                </a:solidFill>
              </a:rPr>
              <a:t>K</a:t>
            </a:r>
            <a:r>
              <a:rPr lang="nl-NL" sz="2800" dirty="0">
                <a:solidFill>
                  <a:srgbClr val="002060"/>
                </a:solidFill>
              </a:rPr>
              <a:t>waliteit</a:t>
            </a:r>
          </a:p>
          <a:p>
            <a:pPr lvl="1"/>
            <a:r>
              <a:rPr lang="nl-NL" sz="2800" b="1" dirty="0">
                <a:solidFill>
                  <a:srgbClr val="002060"/>
                </a:solidFill>
              </a:rPr>
              <a:t>O</a:t>
            </a:r>
            <a:r>
              <a:rPr lang="nl-NL" sz="2800" dirty="0">
                <a:solidFill>
                  <a:srgbClr val="002060"/>
                </a:solidFill>
              </a:rPr>
              <a:t>rganisatie</a:t>
            </a:r>
          </a:p>
          <a:p>
            <a:pPr lvl="1"/>
            <a:r>
              <a:rPr lang="nl-NL" sz="2800" b="1" dirty="0">
                <a:solidFill>
                  <a:srgbClr val="002060"/>
                </a:solidFill>
              </a:rPr>
              <a:t>T</a:t>
            </a:r>
            <a:r>
              <a:rPr lang="nl-NL" sz="2800" dirty="0">
                <a:solidFill>
                  <a:srgbClr val="002060"/>
                </a:solidFill>
              </a:rPr>
              <a:t>ijd</a:t>
            </a:r>
            <a:endParaRPr lang="nl-N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Waardoor projecten mislukken</a:t>
            </a:r>
            <a:endParaRPr lang="nl-NL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D425E79-4E24-4D52-BBE4-15040A4B9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6773" y="2469604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b="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b="0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78091AD-FD63-46AA-AC00-FF03FA90A0DD}"/>
              </a:ext>
            </a:extLst>
          </p:cNvPr>
          <p:cNvSpPr>
            <a:spLocks noChangeArrowheads="1"/>
          </p:cNvSpPr>
          <p:nvPr/>
        </p:nvSpPr>
        <p:spPr bwMode="auto">
          <a:xfrm rot="-442083">
            <a:off x="1111646" y="1966166"/>
            <a:ext cx="1949450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Onjuiste planning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7409729-3CA1-4518-98D4-0376F75FF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923" y="2829967"/>
            <a:ext cx="2762250" cy="366712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Te optimistische planning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80D5C81-7FA2-4BCF-BBD9-4B567B92F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698" y="2109242"/>
            <a:ext cx="2774950" cy="366712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Te laat beginnen activiteit</a:t>
            </a: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439DD151-B727-4013-9B1F-536751EC253C}"/>
              </a:ext>
            </a:extLst>
          </p:cNvPr>
          <p:cNvSpPr>
            <a:spLocks noChangeArrowheads="1"/>
          </p:cNvSpPr>
          <p:nvPr/>
        </p:nvSpPr>
        <p:spPr bwMode="auto">
          <a:xfrm rot="445885">
            <a:off x="3249698" y="1606004"/>
            <a:ext cx="3867150" cy="3667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Projectleden onvoldoende bekwaam</a:t>
            </a: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2764ADCB-CD40-43D8-A0CD-D5972C27F560}"/>
              </a:ext>
            </a:extLst>
          </p:cNvPr>
          <p:cNvSpPr>
            <a:spLocks noChangeArrowheads="1"/>
          </p:cNvSpPr>
          <p:nvPr/>
        </p:nvSpPr>
        <p:spPr bwMode="auto">
          <a:xfrm rot="504534">
            <a:off x="222015" y="5486588"/>
            <a:ext cx="2952750" cy="366713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Project wordt tegengewerkt</a:t>
            </a: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9868A89E-806A-4C87-AEBF-AF47E19DE031}"/>
              </a:ext>
            </a:extLst>
          </p:cNvPr>
          <p:cNvSpPr>
            <a:spLocks noChangeArrowheads="1"/>
          </p:cNvSpPr>
          <p:nvPr/>
        </p:nvSpPr>
        <p:spPr bwMode="auto">
          <a:xfrm rot="442538">
            <a:off x="595379" y="3138742"/>
            <a:ext cx="4583113" cy="369888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Projectleden hebben te veel aan hun hoofd</a:t>
            </a: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4D6AF54E-181C-4D13-B01F-F58963632692}"/>
              </a:ext>
            </a:extLst>
          </p:cNvPr>
          <p:cNvSpPr>
            <a:spLocks noChangeArrowheads="1"/>
          </p:cNvSpPr>
          <p:nvPr/>
        </p:nvSpPr>
        <p:spPr bwMode="auto">
          <a:xfrm rot="295823">
            <a:off x="6994611" y="2396579"/>
            <a:ext cx="4557712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Projectmedewerkers willen 'te mooi' maken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0246E0CA-5F0D-4983-BFB1-22C337A40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86" y="1821904"/>
            <a:ext cx="4273550" cy="366713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Veel kleine afwijkingen maken één grote</a:t>
            </a:r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5105F421-0005-4985-9961-DCE079DEB15D}"/>
              </a:ext>
            </a:extLst>
          </p:cNvPr>
          <p:cNvSpPr>
            <a:spLocks noChangeArrowheads="1"/>
          </p:cNvSpPr>
          <p:nvPr/>
        </p:nvSpPr>
        <p:spPr bwMode="auto">
          <a:xfrm rot="-1357191">
            <a:off x="521140" y="4128176"/>
            <a:ext cx="1784350" cy="366712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Materiaalverlies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801A2E14-C457-4084-ABDD-1D16DFFD8709}"/>
              </a:ext>
            </a:extLst>
          </p:cNvPr>
          <p:cNvSpPr>
            <a:spLocks noChangeArrowheads="1"/>
          </p:cNvSpPr>
          <p:nvPr/>
        </p:nvSpPr>
        <p:spPr bwMode="auto">
          <a:xfrm rot="-1106097">
            <a:off x="2709948" y="4196804"/>
            <a:ext cx="2343150" cy="36671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Herstellen van fouten</a:t>
            </a:r>
          </a:p>
        </p:txBody>
      </p:sp>
      <p:sp>
        <p:nvSpPr>
          <p:cNvPr id="17" name="Rectangle 21">
            <a:extLst>
              <a:ext uri="{FF2B5EF4-FFF2-40B4-BE49-F238E27FC236}">
                <a16:creationId xmlns:a16="http://schemas.microsoft.com/office/drawing/2014/main" id="{FDCE57B6-5483-4324-91B8-506BFC251616}"/>
              </a:ext>
            </a:extLst>
          </p:cNvPr>
          <p:cNvSpPr>
            <a:spLocks noChangeArrowheads="1"/>
          </p:cNvSpPr>
          <p:nvPr/>
        </p:nvSpPr>
        <p:spPr bwMode="auto">
          <a:xfrm rot="-549720">
            <a:off x="8361448" y="3037929"/>
            <a:ext cx="1746250" cy="3667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Te late levering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1D8E00DF-3427-48DD-8D15-F96423E1AA27}"/>
              </a:ext>
            </a:extLst>
          </p:cNvPr>
          <p:cNvSpPr>
            <a:spLocks noChangeArrowheads="1"/>
          </p:cNvSpPr>
          <p:nvPr/>
        </p:nvSpPr>
        <p:spPr bwMode="auto">
          <a:xfrm rot="-412904">
            <a:off x="5049923" y="4773067"/>
            <a:ext cx="2559050" cy="366712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Vergeten voorbereiding</a:t>
            </a: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B7FD752D-8DFF-4ED5-8421-22DEC5284172}"/>
              </a:ext>
            </a:extLst>
          </p:cNvPr>
          <p:cNvSpPr>
            <a:spLocks noChangeArrowheads="1"/>
          </p:cNvSpPr>
          <p:nvPr/>
        </p:nvSpPr>
        <p:spPr bwMode="auto">
          <a:xfrm rot="742144">
            <a:off x="3178261" y="5422354"/>
            <a:ext cx="2152650" cy="366713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Vergeten afwerking</a:t>
            </a:r>
          </a:p>
        </p:txBody>
      </p:sp>
      <p:sp>
        <p:nvSpPr>
          <p:cNvPr id="20" name="Rectangle 24">
            <a:extLst>
              <a:ext uri="{FF2B5EF4-FFF2-40B4-BE49-F238E27FC236}">
                <a16:creationId xmlns:a16="http://schemas.microsoft.com/office/drawing/2014/main" id="{F9B7DC1C-38B0-4B1B-A641-5F153664B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6912" y="3914802"/>
            <a:ext cx="1454150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Calamiteiten</a:t>
            </a:r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FAB9FA9C-85DE-493C-8A3B-C9316C96A71F}"/>
              </a:ext>
            </a:extLst>
          </p:cNvPr>
          <p:cNvSpPr>
            <a:spLocks noChangeArrowheads="1"/>
          </p:cNvSpPr>
          <p:nvPr/>
        </p:nvSpPr>
        <p:spPr bwMode="auto">
          <a:xfrm rot="-928280">
            <a:off x="7353386" y="5349329"/>
            <a:ext cx="2762250" cy="3667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Onduidelijk doel/opdracht</a:t>
            </a:r>
          </a:p>
        </p:txBody>
      </p:sp>
      <p:sp>
        <p:nvSpPr>
          <p:cNvPr id="22" name="Rectangle 26">
            <a:extLst>
              <a:ext uri="{FF2B5EF4-FFF2-40B4-BE49-F238E27FC236}">
                <a16:creationId xmlns:a16="http://schemas.microsoft.com/office/drawing/2014/main" id="{C931B5DB-458A-4E9B-948B-E84D6A7DD417}"/>
              </a:ext>
            </a:extLst>
          </p:cNvPr>
          <p:cNvSpPr>
            <a:spLocks noChangeArrowheads="1"/>
          </p:cNvSpPr>
          <p:nvPr/>
        </p:nvSpPr>
        <p:spPr bwMode="auto">
          <a:xfrm rot="383664">
            <a:off x="8218573" y="4557167"/>
            <a:ext cx="2127250" cy="366712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Definitiewijzigingen</a:t>
            </a:r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512030E0-B2EB-491E-A960-4432BFFCBBEC}"/>
              </a:ext>
            </a:extLst>
          </p:cNvPr>
          <p:cNvSpPr>
            <a:spLocks noChangeArrowheads="1"/>
          </p:cNvSpPr>
          <p:nvPr/>
        </p:nvSpPr>
        <p:spPr bwMode="auto">
          <a:xfrm rot="985034">
            <a:off x="9082173" y="3838029"/>
            <a:ext cx="2533650" cy="366713"/>
          </a:xfrm>
          <a:prstGeom prst="rect">
            <a:avLst/>
          </a:prstGeom>
          <a:solidFill>
            <a:srgbClr val="CC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Buitenwereld verandert</a:t>
            </a:r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7D4FDB63-8B1D-44B1-8742-17E5E138C0E8}"/>
              </a:ext>
            </a:extLst>
          </p:cNvPr>
          <p:cNvSpPr>
            <a:spLocks noChangeArrowheads="1"/>
          </p:cNvSpPr>
          <p:nvPr/>
        </p:nvSpPr>
        <p:spPr bwMode="auto">
          <a:xfrm rot="-325021">
            <a:off x="7210511" y="3693567"/>
            <a:ext cx="1708150" cy="366712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b="0" dirty="0"/>
              <a:t>Renteverliezen</a:t>
            </a:r>
          </a:p>
        </p:txBody>
      </p:sp>
    </p:spTree>
    <p:extLst>
      <p:ext uri="{BB962C8B-B14F-4D97-AF65-F5344CB8AC3E}">
        <p14:creationId xmlns:p14="http://schemas.microsoft.com/office/powerpoint/2010/main" val="140086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r>
              <a:rPr lang="nl-NL" dirty="0" smtClean="0"/>
              <a:t> Kwaliteitsbewaking – Plan van aanpak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048000" y="2039004"/>
            <a:ext cx="6096000" cy="2779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Kwaliteitsbewaking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beschreven op welke manier ervoor gezorgd wordt dat de kwaliteit goed bewaakt wordt. Er is minimaal beschreven hoe de kwaliteit bewaakt gaat worden van: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Tussentijdse producten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Opgeleverde stukken van individuele projectleden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Uitvoering verhalencafé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Presentatie(s) 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 van aanpak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AB40DFA-DF84-40A5-B7B1-F043444D0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636" y="1811681"/>
            <a:ext cx="6552728" cy="388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 van aanpak</a:t>
            </a:r>
            <a:endParaRPr lang="nl-NL" dirty="0"/>
          </a:p>
        </p:txBody>
      </p:sp>
      <p:grpSp>
        <p:nvGrpSpPr>
          <p:cNvPr id="3" name="Groep 2"/>
          <p:cNvGrpSpPr/>
          <p:nvPr/>
        </p:nvGrpSpPr>
        <p:grpSpPr>
          <a:xfrm>
            <a:off x="2819636" y="1770117"/>
            <a:ext cx="6552728" cy="3889334"/>
            <a:chOff x="2819636" y="1770117"/>
            <a:chExt cx="6552728" cy="3889334"/>
          </a:xfrm>
        </p:grpSpPr>
        <p:pic>
          <p:nvPicPr>
            <p:cNvPr id="4" name="Afbeelding 3">
              <a:extLst>
                <a:ext uri="{FF2B5EF4-FFF2-40B4-BE49-F238E27FC236}">
                  <a16:creationId xmlns:a16="http://schemas.microsoft.com/office/drawing/2014/main" id="{4AB40DFA-DF84-40A5-B7B1-F043444D01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19636" y="1770117"/>
              <a:ext cx="6552728" cy="3889334"/>
            </a:xfrm>
            <a:prstGeom prst="rect">
              <a:avLst/>
            </a:prstGeom>
          </p:spPr>
        </p:pic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4AB40DFA-DF84-40A5-B7B1-F043444D01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 t="67766"/>
            <a:stretch/>
          </p:blipFill>
          <p:spPr>
            <a:xfrm>
              <a:off x="2819636" y="4405745"/>
              <a:ext cx="6552728" cy="12537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57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Projectactiviteiten – Plan van aanpak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/>
        </p:nvSpPr>
        <p:spPr>
          <a:xfrm>
            <a:off x="1312128" y="1690688"/>
            <a:ext cx="8846773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Geef een overzicht van alle projectactiviteiten</a:t>
            </a:r>
          </a:p>
          <a:p>
            <a:r>
              <a:rPr lang="nl-NL" dirty="0" smtClean="0"/>
              <a:t>Per </a:t>
            </a:r>
            <a:r>
              <a:rPr lang="nl-NL" dirty="0" smtClean="0"/>
              <a:t>werkgroep: </a:t>
            </a:r>
          </a:p>
          <a:p>
            <a:pPr lvl="1"/>
            <a:r>
              <a:rPr lang="nl-NL" dirty="0" smtClean="0"/>
              <a:t>Catering</a:t>
            </a:r>
          </a:p>
          <a:p>
            <a:pPr lvl="1"/>
            <a:r>
              <a:rPr lang="nl-NL" dirty="0" smtClean="0"/>
              <a:t>Projectleiding </a:t>
            </a:r>
          </a:p>
          <a:p>
            <a:pPr lvl="1"/>
            <a:r>
              <a:rPr lang="nl-NL" dirty="0" smtClean="0"/>
              <a:t>Communicatie </a:t>
            </a:r>
          </a:p>
          <a:p>
            <a:pPr lvl="1"/>
            <a:r>
              <a:rPr lang="nl-NL" dirty="0" smtClean="0"/>
              <a:t>Facilitair</a:t>
            </a:r>
            <a:endParaRPr lang="nl-NL" dirty="0" smtClean="0"/>
          </a:p>
          <a:p>
            <a:r>
              <a:rPr lang="nl-NL" dirty="0" smtClean="0"/>
              <a:t>Benoem in welke </a:t>
            </a:r>
            <a:r>
              <a:rPr lang="nl-NL" b="1" i="1" dirty="0" smtClean="0"/>
              <a:t>projectfase</a:t>
            </a:r>
            <a:r>
              <a:rPr lang="nl-NL" dirty="0" smtClean="0"/>
              <a:t> welke activiteit wordt uitgevoerd</a:t>
            </a:r>
          </a:p>
          <a:p>
            <a:r>
              <a:rPr lang="nl-NL" dirty="0" smtClean="0"/>
              <a:t>Doe dit op een logische </a:t>
            </a:r>
            <a:r>
              <a:rPr lang="nl-NL" dirty="0" smtClean="0"/>
              <a:t>manier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24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886602B-75E8-4C04-9600-5C958C59E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896" y="1022149"/>
            <a:ext cx="5486400" cy="5095875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 bwMode="auto">
          <a:xfrm>
            <a:off x="990600" y="5175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nl-NL" smtClean="0"/>
              <a:t>Projectfases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374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Projectactiviteiten – Plan van aanpak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3048000" y="2264121"/>
            <a:ext cx="6096000" cy="159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Projectactiviteiten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beschreven welke taken of activiteiten er uitgevoerd moeten worden om het projectresultaat te bereiken.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taken of activiteiten zijn uitgesplitst in onderdelen die per keer gedaan moeten worden. 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7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</a:t>
            </a:r>
            <a:r>
              <a:rPr lang="nl-NL" dirty="0" smtClean="0"/>
              <a:t> Projectgrenzen</a:t>
            </a:r>
            <a:endParaRPr lang="nl-NL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AE727B7-D23B-4D91-8BAB-0979641572E1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4253807" y="1728123"/>
            <a:ext cx="2768600" cy="3759200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A49499-B70A-40DA-AB2D-6CF158450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932" y="1297911"/>
            <a:ext cx="2250616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dirty="0">
                <a:solidFill>
                  <a:srgbClr val="002060"/>
                </a:solidFill>
              </a:rPr>
              <a:t>Start van het project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883090-91BE-482C-834C-E88ABFE46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3732" y="5565111"/>
            <a:ext cx="1596591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dirty="0">
                <a:solidFill>
                  <a:srgbClr val="002060"/>
                </a:solidFill>
              </a:rPr>
              <a:t>Einde  project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DACE1-C0D8-4394-91DD-B481BEDC98D8}"/>
              </a:ext>
            </a:extLst>
          </p:cNvPr>
          <p:cNvSpPr>
            <a:spLocks noChangeArrowheads="1"/>
          </p:cNvSpPr>
          <p:nvPr/>
        </p:nvSpPr>
        <p:spPr bwMode="auto">
          <a:xfrm rot="-5460000">
            <a:off x="2273675" y="3247994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dirty="0"/>
              <a:t>Rand van het project</a:t>
            </a:r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27577BC7-C228-427F-9935-0400A3AC2A43}"/>
              </a:ext>
            </a:extLst>
          </p:cNvPr>
          <p:cNvGrpSpPr>
            <a:grpSpLocks/>
          </p:cNvGrpSpPr>
          <p:nvPr/>
        </p:nvGrpSpPr>
        <p:grpSpPr bwMode="auto">
          <a:xfrm>
            <a:off x="4915795" y="2005936"/>
            <a:ext cx="1446212" cy="2744787"/>
            <a:chOff x="1201" y="1583"/>
            <a:chExt cx="911" cy="1729"/>
          </a:xfrm>
        </p:grpSpPr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1AC95C1B-5C45-4B34-9FB8-644C8ED12B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1776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AD79C22B-A734-41DA-872A-C4EAF87B7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" y="1583"/>
              <a:ext cx="5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nl-NL" sz="1600" dirty="0"/>
                <a:t>Mijlpaal</a:t>
              </a: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5AAD7D8B-C891-4CBE-BCE8-39BEB7B80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2352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7369ED54-EE1E-4F30-8EC0-A2BE07E5B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4" y="1871"/>
              <a:ext cx="5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nl-NL" sz="1600" dirty="0"/>
                <a:t>Mijlpaal</a:t>
              </a:r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7A9301D1-41F2-4E49-92C7-C8EC50006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2064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FA6298C6-FEB4-4624-A1AA-71C0879ED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3072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66CD6E10-6FC8-4652-BA43-D9C70448C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2784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F57D8384-D46C-4D41-B99C-A5650608AB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1" y="3312"/>
              <a:ext cx="91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</p:grpSp>
      <p:sp>
        <p:nvSpPr>
          <p:cNvPr id="16" name="Rectangle 16">
            <a:extLst>
              <a:ext uri="{FF2B5EF4-FFF2-40B4-BE49-F238E27FC236}">
                <a16:creationId xmlns:a16="http://schemas.microsoft.com/office/drawing/2014/main" id="{25309E83-31A1-4DF7-A0FF-CA884868A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332" y="5573048"/>
            <a:ext cx="121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2400" dirty="0"/>
              <a:t>Project</a:t>
            </a:r>
          </a:p>
        </p:txBody>
      </p:sp>
      <p:grpSp>
        <p:nvGrpSpPr>
          <p:cNvPr id="17" name="Group 17">
            <a:extLst>
              <a:ext uri="{FF2B5EF4-FFF2-40B4-BE49-F238E27FC236}">
                <a16:creationId xmlns:a16="http://schemas.microsoft.com/office/drawing/2014/main" id="{D52B0A51-525E-4217-8252-AD0937E0472F}"/>
              </a:ext>
            </a:extLst>
          </p:cNvPr>
          <p:cNvGrpSpPr>
            <a:grpSpLocks/>
          </p:cNvGrpSpPr>
          <p:nvPr/>
        </p:nvGrpSpPr>
        <p:grpSpPr bwMode="auto">
          <a:xfrm>
            <a:off x="3777557" y="3321973"/>
            <a:ext cx="3721100" cy="2616200"/>
            <a:chOff x="484" y="2404"/>
            <a:chExt cx="2344" cy="1648"/>
          </a:xfrm>
        </p:grpSpPr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id="{90C99AAC-CCDB-4552-B012-2E3D4213A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" y="2404"/>
              <a:ext cx="280" cy="232"/>
            </a:xfrm>
            <a:prstGeom prst="rightArrow">
              <a:avLst>
                <a:gd name="adj1" fmla="val 50000"/>
                <a:gd name="adj2" fmla="val 5251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19" name="AutoShape 19">
              <a:extLst>
                <a:ext uri="{FF2B5EF4-FFF2-40B4-BE49-F238E27FC236}">
                  <a16:creationId xmlns:a16="http://schemas.microsoft.com/office/drawing/2014/main" id="{81527A27-738B-4646-8055-3A5B3FA59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8" y="2404"/>
              <a:ext cx="280" cy="232"/>
            </a:xfrm>
            <a:prstGeom prst="leftArrow">
              <a:avLst>
                <a:gd name="adj1" fmla="val 50000"/>
                <a:gd name="adj2" fmla="val 5248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0" name="AutoShape 20">
              <a:extLst>
                <a:ext uri="{FF2B5EF4-FFF2-40B4-BE49-F238E27FC236}">
                  <a16:creationId xmlns:a16="http://schemas.microsoft.com/office/drawing/2014/main" id="{18DF785F-343D-4154-AFEB-8BF7C456B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0" y="2404"/>
              <a:ext cx="280" cy="232"/>
            </a:xfrm>
            <a:prstGeom prst="rightArrow">
              <a:avLst>
                <a:gd name="adj1" fmla="val 50000"/>
                <a:gd name="adj2" fmla="val 5251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1" name="AutoShape 21">
              <a:extLst>
                <a:ext uri="{FF2B5EF4-FFF2-40B4-BE49-F238E27FC236}">
                  <a16:creationId xmlns:a16="http://schemas.microsoft.com/office/drawing/2014/main" id="{A64C66BB-D0C6-4F84-8E69-3B507C6A6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" y="2404"/>
              <a:ext cx="280" cy="232"/>
            </a:xfrm>
            <a:prstGeom prst="leftArrow">
              <a:avLst>
                <a:gd name="adj1" fmla="val 50000"/>
                <a:gd name="adj2" fmla="val 5248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2" name="AutoShape 22">
              <a:extLst>
                <a:ext uri="{FF2B5EF4-FFF2-40B4-BE49-F238E27FC236}">
                  <a16:creationId xmlns:a16="http://schemas.microsoft.com/office/drawing/2014/main" id="{B55E03E2-C666-4561-8FF9-AD9C427A9A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3484"/>
              <a:ext cx="232" cy="280"/>
            </a:xfrm>
            <a:prstGeom prst="downArrow">
              <a:avLst>
                <a:gd name="adj1" fmla="val 50000"/>
                <a:gd name="adj2" fmla="val 52517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  <p:sp>
          <p:nvSpPr>
            <p:cNvPr id="23" name="AutoShape 23">
              <a:extLst>
                <a:ext uri="{FF2B5EF4-FFF2-40B4-BE49-F238E27FC236}">
                  <a16:creationId xmlns:a16="http://schemas.microsoft.com/office/drawing/2014/main" id="{ACD78734-96BB-4055-8C0D-E56C5A1E9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3772"/>
              <a:ext cx="232" cy="280"/>
            </a:xfrm>
            <a:prstGeom prst="upArrow">
              <a:avLst>
                <a:gd name="adj1" fmla="val 50000"/>
                <a:gd name="adj2" fmla="val 52483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nl-NL" altLang="nl-NL" sz="1800" dirty="0"/>
            </a:p>
          </p:txBody>
        </p:sp>
      </p:grpSp>
      <p:grpSp>
        <p:nvGrpSpPr>
          <p:cNvPr id="24" name="Group 24">
            <a:extLst>
              <a:ext uri="{FF2B5EF4-FFF2-40B4-BE49-F238E27FC236}">
                <a16:creationId xmlns:a16="http://schemas.microsoft.com/office/drawing/2014/main" id="{0A15570C-D86F-4466-BB76-25DC74B49BA7}"/>
              </a:ext>
            </a:extLst>
          </p:cNvPr>
          <p:cNvGrpSpPr>
            <a:grpSpLocks/>
          </p:cNvGrpSpPr>
          <p:nvPr/>
        </p:nvGrpSpPr>
        <p:grpSpPr bwMode="auto">
          <a:xfrm>
            <a:off x="6668395" y="1809086"/>
            <a:ext cx="3382962" cy="3703637"/>
            <a:chOff x="2305" y="1459"/>
            <a:chExt cx="2131" cy="2333"/>
          </a:xfrm>
        </p:grpSpPr>
        <p:sp>
          <p:nvSpPr>
            <p:cNvPr id="25" name="Line 25">
              <a:extLst>
                <a:ext uri="{FF2B5EF4-FFF2-40B4-BE49-F238E27FC236}">
                  <a16:creationId xmlns:a16="http://schemas.microsoft.com/office/drawing/2014/main" id="{25F19C33-39A1-4F72-9E5E-517F438870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5" y="1617"/>
              <a:ext cx="503" cy="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25789710-BE8A-4D46-94F0-DA505C455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4" y="1459"/>
              <a:ext cx="14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0000"/>
                </a:buClr>
                <a:buSzPct val="95000"/>
                <a:buFont typeface="Wingdings" panose="05000000000000000000" pitchFamily="2" charset="2"/>
                <a:buChar char="ª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Char char="w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ª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Font typeface="Wingdings" panose="05000000000000000000" pitchFamily="2" charset="2"/>
                <a:buChar char="w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nl-NL" sz="2000" dirty="0"/>
                <a:t>Projectgrens (4x)</a:t>
              </a:r>
            </a:p>
          </p:txBody>
        </p:sp>
        <p:sp>
          <p:nvSpPr>
            <p:cNvPr id="27" name="Line 27">
              <a:extLst>
                <a:ext uri="{FF2B5EF4-FFF2-40B4-BE49-F238E27FC236}">
                  <a16:creationId xmlns:a16="http://schemas.microsoft.com/office/drawing/2014/main" id="{076E66BD-15E7-4ECF-8726-A3ECF1A220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5" y="1633"/>
              <a:ext cx="815" cy="21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stealth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8297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</a:t>
            </a:r>
            <a:r>
              <a:rPr lang="nl-NL" dirty="0" smtClean="0"/>
              <a:t> Projectgrenzen – Plan van aanpak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3048000" y="1894734"/>
            <a:ext cx="6096000" cy="30685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Projectgrenzen en randvoorwaarden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projectgrenzen zijn benoemd. Er is minimaal benoemd: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Begindatum en einddatum project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Maximale budget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activiteiten op de ‘grens’ liggen en of ze wel of niet worden gedaan </a:t>
            </a:r>
            <a:endParaRPr lang="nl-NL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Randvoorwaarden (factoren waar de groep geen invloed op kan uitoefenen, maar waar aan voldaan moet zijn om het project succesvol af te ronden)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</a:t>
            </a:r>
            <a:r>
              <a:rPr lang="nl-NL" dirty="0" smtClean="0"/>
              <a:t> Tussenresultaat</a:t>
            </a:r>
            <a:endParaRPr lang="nl-NL" dirty="0"/>
          </a:p>
        </p:txBody>
      </p:sp>
      <p:sp>
        <p:nvSpPr>
          <p:cNvPr id="3" name="Oval 3">
            <a:extLst>
              <a:ext uri="{FF2B5EF4-FFF2-40B4-BE49-F238E27FC236}">
                <a16:creationId xmlns:a16="http://schemas.microsoft.com/office/drawing/2014/main" id="{FFDC2A5E-3664-4955-BAA5-1786862CE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991" y="3556001"/>
            <a:ext cx="757237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DB671249-9C9D-4CAD-9CAB-F7C68684F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3816" y="3052763"/>
            <a:ext cx="757237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B33D0D92-418B-4454-A033-000BF45E3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491" y="4164013"/>
            <a:ext cx="757237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058D7425-23C3-4400-86EC-1F172AC5B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6928" y="4095751"/>
            <a:ext cx="757238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B69E5F23-BF0B-4D9B-8BC0-8E9B7306E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316" y="3667126"/>
            <a:ext cx="757237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69A131FA-5D28-42F1-806C-916F81AAD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728" y="3273426"/>
            <a:ext cx="757238" cy="78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8DA9400F-D63F-4F27-A485-F3EAC46446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3853" y="3516313"/>
            <a:ext cx="3889375" cy="396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62EEB814-A109-414B-92AB-1E8F998DEC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2166" y="4060826"/>
            <a:ext cx="3600450" cy="393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25397A3D-944B-4200-A4D3-58FFAB23C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4466" y="4164013"/>
            <a:ext cx="4006850" cy="5445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08654A6E-7A00-4E04-807B-4D2E6A260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2178" y="3695701"/>
            <a:ext cx="4151313" cy="323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2069DAA2-A6B8-447A-A71B-8B324627F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9278" y="4343401"/>
            <a:ext cx="5629275" cy="1444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4" name="Line 14">
            <a:extLst>
              <a:ext uri="{FF2B5EF4-FFF2-40B4-BE49-F238E27FC236}">
                <a16:creationId xmlns:a16="http://schemas.microsoft.com/office/drawing/2014/main" id="{5728C355-CDDD-4602-B7A4-EE7A7E75B0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7591" y="3667126"/>
            <a:ext cx="5160962" cy="1041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dirty="0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0E88C9E-7B2C-457A-8C16-F815A58CF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575" y="3183546"/>
            <a:ext cx="1031875" cy="6476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dirty="0" smtClean="0"/>
              <a:t>Facilitair</a:t>
            </a:r>
            <a:endParaRPr lang="nl-NL" altLang="nl-NL" sz="1800" dirty="0"/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4FE1ECCA-33D3-4512-A77B-19911FC99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6854" y="4343400"/>
            <a:ext cx="1397000" cy="758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 dirty="0" smtClean="0"/>
              <a:t>Communicatie</a:t>
            </a:r>
            <a:endParaRPr lang="nl-NL" altLang="nl-NL" sz="1800" dirty="0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4EFF2782-89BD-4BCC-BC3B-E38A9EFBD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019" y="4203700"/>
            <a:ext cx="10445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dirty="0" smtClean="0"/>
              <a:t>…?</a:t>
            </a:r>
            <a:endParaRPr lang="nl-NL" altLang="nl-NL" sz="1800" dirty="0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B37C9AF-1690-4C51-B06D-70A992BBF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591" y="3232151"/>
            <a:ext cx="10445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dirty="0" smtClean="0"/>
              <a:t>Catering</a:t>
            </a:r>
            <a:endParaRPr lang="nl-NL" altLang="nl-NL" sz="1800" dirty="0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5579C965-3FFC-4199-8F30-99567263B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781" y="3734465"/>
            <a:ext cx="1387475" cy="752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600" dirty="0" smtClean="0"/>
              <a:t>Projectleiding</a:t>
            </a:r>
            <a:endParaRPr lang="nl-NL" altLang="nl-NL" sz="1800" dirty="0"/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D04595F6-F6EC-45F0-8D4D-7638E0DB1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4143" y="5406102"/>
            <a:ext cx="2705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/>
              <a:t>Veel projectactiviteiten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BD0F819D-6743-40B5-8DC7-88BE5BA9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1" y="5421313"/>
            <a:ext cx="25876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/>
              <a:t>Veel tussenproducten</a:t>
            </a:r>
          </a:p>
        </p:txBody>
      </p:sp>
      <p:sp>
        <p:nvSpPr>
          <p:cNvPr id="23" name="Oval 23">
            <a:extLst>
              <a:ext uri="{FF2B5EF4-FFF2-40B4-BE49-F238E27FC236}">
                <a16:creationId xmlns:a16="http://schemas.microsoft.com/office/drawing/2014/main" id="{37FB3C7E-C41B-4935-A7BC-F56CFC3DC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653" y="2584451"/>
            <a:ext cx="2627313" cy="266382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 dirty="0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92DFADFC-E5C8-4A84-9D4B-7A7E80E31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091" y="1238251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/>
              <a:t>Alle tussenproducten </a:t>
            </a:r>
            <a:br>
              <a:rPr lang="en-US" altLang="nl-NL" sz="1800" i="1" dirty="0"/>
            </a:br>
            <a:r>
              <a:rPr lang="en-US" altLang="nl-NL" sz="1800" i="1" dirty="0"/>
              <a:t>samen = Projectresultaat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D5DC0CE6-B8A6-4B96-A720-612F9DD13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565" y="2608204"/>
            <a:ext cx="2058256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 err="1" smtClean="0"/>
              <a:t>Projectactiviteiten</a:t>
            </a:r>
            <a:endParaRPr lang="en-US" altLang="nl-NL" sz="1800" i="1" dirty="0"/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0C82A23A-63A3-4E7F-95E6-06A582A76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891" y="2138364"/>
            <a:ext cx="18526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/>
              <a:t>tussenproduct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30A3D1C7-7EE9-436E-8D11-2EF109737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629" y="1849439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/>
              <a:t>Kwaliteit van het </a:t>
            </a: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5A8F1203-5E1B-4DE4-A9B4-98109B0BD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5341" y="2693988"/>
            <a:ext cx="854075" cy="294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4400" i="1" dirty="0">
                <a:solidFill>
                  <a:srgbClr val="FF0000"/>
                </a:solidFill>
              </a:rPr>
              <a:t>Q</a:t>
            </a:r>
            <a:r>
              <a:rPr lang="en-US" altLang="nl-NL" sz="1800" i="1" dirty="0">
                <a:solidFill>
                  <a:srgbClr val="FF0000"/>
                </a:solidFill>
              </a:rPr>
              <a:t>  Kwaliteit hele project</a:t>
            </a: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3EAC7DAA-D8A1-4CD8-89A2-D36FC4064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891" y="3082926"/>
            <a:ext cx="1428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>
                <a:solidFill>
                  <a:srgbClr val="FF0000"/>
                </a:solidFill>
              </a:rPr>
              <a:t>     Q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>
                <a:solidFill>
                  <a:srgbClr val="FF0000"/>
                </a:solidFill>
              </a:rPr>
              <a:t>                Q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>
                <a:solidFill>
                  <a:srgbClr val="FF0000"/>
                </a:solidFill>
              </a:rPr>
              <a:t>    </a:t>
            </a:r>
            <a:br>
              <a:rPr lang="en-US" altLang="nl-NL" sz="1800" i="1" dirty="0">
                <a:solidFill>
                  <a:srgbClr val="FF0000"/>
                </a:solidFill>
              </a:rPr>
            </a:br>
            <a:r>
              <a:rPr lang="en-US" altLang="nl-NL" sz="1800" i="1" dirty="0">
                <a:solidFill>
                  <a:srgbClr val="FF0000"/>
                </a:solidFill>
              </a:rPr>
              <a:t>Q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nl-NL" sz="1800" i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nl-NL" sz="1800" i="1" dirty="0">
                <a:solidFill>
                  <a:srgbClr val="FF0000"/>
                </a:solidFill>
              </a:rPr>
              <a:t>    Q          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82AF4752-BC15-4B7F-8399-D7D9ED66B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298" y="3704847"/>
            <a:ext cx="1347001" cy="834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ª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ª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 dirty="0" smtClean="0"/>
              <a:t>Presentaties</a:t>
            </a:r>
            <a:endParaRPr lang="nl-NL" altLang="nl-NL" sz="1800" dirty="0"/>
          </a:p>
        </p:txBody>
      </p:sp>
    </p:spTree>
    <p:extLst>
      <p:ext uri="{BB962C8B-B14F-4D97-AF65-F5344CB8AC3E}">
        <p14:creationId xmlns:p14="http://schemas.microsoft.com/office/powerpoint/2010/main" val="138771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</p:bld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7DE6F1-65E5-4742-993C-166C160C650C}">
  <ds:schemaRefs>
    <ds:schemaRef ds:uri="http://schemas.microsoft.com/office/2006/documentManagement/types"/>
    <ds:schemaRef ds:uri="http://purl.org/dc/terms/"/>
    <ds:schemaRef ds:uri="http://purl.org/dc/dcmitype/"/>
    <ds:schemaRef ds:uri="34354c1b-6b8c-435b-ad50-990538c19557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47a28104-336f-447d-946e-e305ac2bcd47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82319F-A9FC-4915-B96B-44C342C4B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3487</TotalTime>
  <Words>391</Words>
  <Application>Microsoft Office PowerPoint</Application>
  <PresentationFormat>Breedbeeld</PresentationFormat>
  <Paragraphs>105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Harlow Solid Italic</vt:lpstr>
      <vt:lpstr>Symbol</vt:lpstr>
      <vt:lpstr>Times New Roman</vt:lpstr>
      <vt:lpstr>Thema1</vt:lpstr>
      <vt:lpstr>Plan van aanpak  “Verhalencafé”</vt:lpstr>
      <vt:lpstr>Plan van aanpak</vt:lpstr>
      <vt:lpstr>Plan van aanpak</vt:lpstr>
      <vt:lpstr>3 Projectactiviteiten – Plan van aanpak</vt:lpstr>
      <vt:lpstr>PowerPoint-presentatie</vt:lpstr>
      <vt:lpstr>3 Projectactiviteiten – Plan van aanpak</vt:lpstr>
      <vt:lpstr>4 Projectgrenzen</vt:lpstr>
      <vt:lpstr>4 Projectgrenzen – Plan van aanpak</vt:lpstr>
      <vt:lpstr>5 Tussenresultaat</vt:lpstr>
      <vt:lpstr>6 Kwaliteitsbewaking</vt:lpstr>
      <vt:lpstr>6 Kwaliteitsbewaking</vt:lpstr>
      <vt:lpstr>6 Kwaliteitsbewaking</vt:lpstr>
      <vt:lpstr>Waardoor projecten mislukken</vt:lpstr>
      <vt:lpstr>6 Kwaliteitsbewaking – Plan van aanpak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53</cp:revision>
  <dcterms:created xsi:type="dcterms:W3CDTF">2017-09-05T13:31:36Z</dcterms:created>
  <dcterms:modified xsi:type="dcterms:W3CDTF">2020-03-12T11:19:44Z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